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782C2-A37B-4967-A1A0-CA5BD771375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D8C4056-6F98-4709-8319-6EAD00D96169}">
      <dgm:prSet phldrT="[Testo]" custT="1"/>
      <dgm:spPr/>
      <dgm:t>
        <a:bodyPr/>
        <a:lstStyle/>
        <a:p>
          <a:r>
            <a:rPr lang="it-IT" sz="1000" dirty="0" err="1" smtClean="0"/>
            <a:t>Dic</a:t>
          </a:r>
          <a:r>
            <a:rPr lang="it-IT" sz="1000" dirty="0" smtClean="0"/>
            <a:t> 2020</a:t>
          </a:r>
          <a:endParaRPr lang="it-IT" sz="1000" dirty="0"/>
        </a:p>
      </dgm:t>
    </dgm:pt>
    <dgm:pt modelId="{E05B8B35-F561-403E-A011-9380ABB49353}" type="parTrans" cxnId="{EDAF7D1C-9DC0-4BA7-A3C8-28C5F68C612B}">
      <dgm:prSet/>
      <dgm:spPr/>
      <dgm:t>
        <a:bodyPr/>
        <a:lstStyle/>
        <a:p>
          <a:endParaRPr lang="it-IT"/>
        </a:p>
      </dgm:t>
    </dgm:pt>
    <dgm:pt modelId="{E878FDFA-3D48-4F22-9560-887AE7D83A19}" type="sibTrans" cxnId="{EDAF7D1C-9DC0-4BA7-A3C8-28C5F68C612B}">
      <dgm:prSet/>
      <dgm:spPr/>
      <dgm:t>
        <a:bodyPr/>
        <a:lstStyle/>
        <a:p>
          <a:endParaRPr lang="it-IT"/>
        </a:p>
      </dgm:t>
    </dgm:pt>
    <dgm:pt modelId="{425FB26F-289C-4C21-8058-4E1B2F0B676F}">
      <dgm:prSet phldrT="[Testo]" custT="1"/>
      <dgm:spPr/>
      <dgm:t>
        <a:bodyPr/>
        <a:lstStyle/>
        <a:p>
          <a:r>
            <a:rPr lang="it-IT" sz="900" dirty="0" smtClean="0"/>
            <a:t>QFP21-27</a:t>
          </a:r>
          <a:endParaRPr lang="it-IT" sz="900" dirty="0"/>
        </a:p>
      </dgm:t>
    </dgm:pt>
    <dgm:pt modelId="{E3234255-611C-4DA2-B549-CDFBB3D9CEF1}" type="parTrans" cxnId="{924875A6-20A6-4157-80E2-7E49451D830C}">
      <dgm:prSet/>
      <dgm:spPr/>
      <dgm:t>
        <a:bodyPr/>
        <a:lstStyle/>
        <a:p>
          <a:endParaRPr lang="it-IT"/>
        </a:p>
      </dgm:t>
    </dgm:pt>
    <dgm:pt modelId="{7D6567D3-5495-4FAD-BA68-7A5F2829F199}" type="sibTrans" cxnId="{924875A6-20A6-4157-80E2-7E49451D830C}">
      <dgm:prSet/>
      <dgm:spPr/>
      <dgm:t>
        <a:bodyPr/>
        <a:lstStyle/>
        <a:p>
          <a:endParaRPr lang="it-IT"/>
        </a:p>
      </dgm:t>
    </dgm:pt>
    <dgm:pt modelId="{C6FE8E81-E4F1-4F14-A4F0-70FD6F5925D5}">
      <dgm:prSet phldrT="[Testo]" custT="1"/>
      <dgm:spPr/>
      <dgm:t>
        <a:bodyPr/>
        <a:lstStyle/>
        <a:p>
          <a:r>
            <a:rPr lang="it-IT" sz="900" dirty="0" smtClean="0"/>
            <a:t>NGEU</a:t>
          </a:r>
          <a:endParaRPr lang="it-IT" sz="900" dirty="0"/>
        </a:p>
      </dgm:t>
    </dgm:pt>
    <dgm:pt modelId="{09619C3E-2F45-4EE3-9085-75D3C4D53108}" type="parTrans" cxnId="{98D7DA95-DB0F-468C-8403-DD5560879C23}">
      <dgm:prSet/>
      <dgm:spPr/>
      <dgm:t>
        <a:bodyPr/>
        <a:lstStyle/>
        <a:p>
          <a:endParaRPr lang="it-IT"/>
        </a:p>
      </dgm:t>
    </dgm:pt>
    <dgm:pt modelId="{15C93E78-F3BA-4CED-BEB9-CD3EDBA66E1D}" type="sibTrans" cxnId="{98D7DA95-DB0F-468C-8403-DD5560879C23}">
      <dgm:prSet/>
      <dgm:spPr/>
      <dgm:t>
        <a:bodyPr/>
        <a:lstStyle/>
        <a:p>
          <a:endParaRPr lang="it-IT"/>
        </a:p>
      </dgm:t>
    </dgm:pt>
    <dgm:pt modelId="{9F751121-BAA9-4FC2-BF89-A41223B4FB8F}">
      <dgm:prSet phldrT="[Testo]"/>
      <dgm:spPr/>
      <dgm:t>
        <a:bodyPr/>
        <a:lstStyle/>
        <a:p>
          <a:r>
            <a:rPr lang="it-IT" dirty="0" smtClean="0"/>
            <a:t>Dic.2020-Gen.2021</a:t>
          </a:r>
          <a:endParaRPr lang="it-IT" dirty="0"/>
        </a:p>
      </dgm:t>
    </dgm:pt>
    <dgm:pt modelId="{4CA3BF76-8A4B-4A49-B340-B47276566039}" type="parTrans" cxnId="{97B38037-0E27-47CE-A6A8-405495D9800D}">
      <dgm:prSet/>
      <dgm:spPr/>
      <dgm:t>
        <a:bodyPr/>
        <a:lstStyle/>
        <a:p>
          <a:endParaRPr lang="it-IT"/>
        </a:p>
      </dgm:t>
    </dgm:pt>
    <dgm:pt modelId="{54E3A16B-CA1A-41AF-A85C-E7CCF30EF4E8}" type="sibTrans" cxnId="{97B38037-0E27-47CE-A6A8-405495D9800D}">
      <dgm:prSet/>
      <dgm:spPr/>
      <dgm:t>
        <a:bodyPr/>
        <a:lstStyle/>
        <a:p>
          <a:endParaRPr lang="it-IT"/>
        </a:p>
      </dgm:t>
    </dgm:pt>
    <dgm:pt modelId="{E62AB4F0-3618-40D5-BC8E-05E55D51CB8D}">
      <dgm:prSet phldrT="[Testo]" custT="1"/>
      <dgm:spPr/>
      <dgm:t>
        <a:bodyPr/>
        <a:lstStyle/>
        <a:p>
          <a:r>
            <a:rPr lang="it-IT" sz="800" dirty="0" smtClean="0"/>
            <a:t>Reg estensione e transizione  PAC 14-20</a:t>
          </a:r>
        </a:p>
        <a:p>
          <a:r>
            <a:rPr lang="it-IT" sz="800" dirty="0" smtClean="0"/>
            <a:t>Riparto risorse FEASR Stato-Regioni</a:t>
          </a:r>
          <a:endParaRPr lang="it-IT" sz="800" dirty="0"/>
        </a:p>
      </dgm:t>
    </dgm:pt>
    <dgm:pt modelId="{BEA2A8A2-8844-4287-A47B-7970D1557C16}" type="parTrans" cxnId="{2F0605AB-6DFA-4EAA-ADE3-555774E30FD4}">
      <dgm:prSet/>
      <dgm:spPr/>
      <dgm:t>
        <a:bodyPr/>
        <a:lstStyle/>
        <a:p>
          <a:endParaRPr lang="it-IT"/>
        </a:p>
      </dgm:t>
    </dgm:pt>
    <dgm:pt modelId="{A457DCF5-418A-4B5C-8AA8-6CA2592AB9E8}" type="sibTrans" cxnId="{2F0605AB-6DFA-4EAA-ADE3-555774E30FD4}">
      <dgm:prSet/>
      <dgm:spPr/>
      <dgm:t>
        <a:bodyPr/>
        <a:lstStyle/>
        <a:p>
          <a:endParaRPr lang="it-IT"/>
        </a:p>
      </dgm:t>
    </dgm:pt>
    <dgm:pt modelId="{97258770-8722-4C50-9BFF-920E6FFDF2E0}">
      <dgm:prSet phldrT="[Testo]"/>
      <dgm:spPr/>
      <dgm:t>
        <a:bodyPr/>
        <a:lstStyle/>
        <a:p>
          <a:r>
            <a:rPr lang="it-IT" dirty="0" smtClean="0"/>
            <a:t>Gen. </a:t>
          </a:r>
          <a:r>
            <a:rPr lang="it-IT" smtClean="0"/>
            <a:t>–Marzo2021</a:t>
          </a:r>
          <a:endParaRPr lang="it-IT" dirty="0"/>
        </a:p>
      </dgm:t>
    </dgm:pt>
    <dgm:pt modelId="{602BE9CF-77A8-471D-AC85-BD8334F58DCA}" type="parTrans" cxnId="{9534F64F-2E75-485D-8A83-33FC35EF1582}">
      <dgm:prSet/>
      <dgm:spPr/>
      <dgm:t>
        <a:bodyPr/>
        <a:lstStyle/>
        <a:p>
          <a:endParaRPr lang="it-IT"/>
        </a:p>
      </dgm:t>
    </dgm:pt>
    <dgm:pt modelId="{62C792C1-DF0C-47B0-88ED-FBBE4EB13B86}" type="sibTrans" cxnId="{9534F64F-2E75-485D-8A83-33FC35EF1582}">
      <dgm:prSet/>
      <dgm:spPr/>
      <dgm:t>
        <a:bodyPr/>
        <a:lstStyle/>
        <a:p>
          <a:endParaRPr lang="it-IT"/>
        </a:p>
      </dgm:t>
    </dgm:pt>
    <dgm:pt modelId="{FA2B3CD0-9BF3-4644-96F2-B62AA6EC9672}">
      <dgm:prSet phldrT="[Testo]"/>
      <dgm:spPr/>
      <dgm:t>
        <a:bodyPr/>
        <a:lstStyle/>
        <a:p>
          <a:r>
            <a:rPr lang="it-IT" dirty="0" err="1" smtClean="0"/>
            <a:t>Reg.ti</a:t>
          </a:r>
          <a:r>
            <a:rPr lang="it-IT" dirty="0" smtClean="0"/>
            <a:t> di modifica </a:t>
          </a:r>
          <a:r>
            <a:rPr lang="it-IT" dirty="0" err="1" smtClean="0"/>
            <a:t>reg.ti</a:t>
          </a:r>
          <a:r>
            <a:rPr lang="it-IT" dirty="0" smtClean="0"/>
            <a:t> esecuzione e delegati PAC 14-20</a:t>
          </a:r>
        </a:p>
      </dgm:t>
    </dgm:pt>
    <dgm:pt modelId="{97B14F13-3EDD-4F8A-BD91-E21BE33F64B7}" type="parTrans" cxnId="{0EBB32F2-31C8-4D4A-A5B6-BDFAC579E2AC}">
      <dgm:prSet/>
      <dgm:spPr/>
      <dgm:t>
        <a:bodyPr/>
        <a:lstStyle/>
        <a:p>
          <a:endParaRPr lang="it-IT"/>
        </a:p>
      </dgm:t>
    </dgm:pt>
    <dgm:pt modelId="{C840EBDC-981B-4981-9865-5A7217687654}" type="sibTrans" cxnId="{0EBB32F2-31C8-4D4A-A5B6-BDFAC579E2AC}">
      <dgm:prSet/>
      <dgm:spPr/>
      <dgm:t>
        <a:bodyPr/>
        <a:lstStyle/>
        <a:p>
          <a:endParaRPr lang="it-IT"/>
        </a:p>
      </dgm:t>
    </dgm:pt>
    <dgm:pt modelId="{CBCEF135-5C9A-4A15-A883-B0B904F49FA9}">
      <dgm:prSet phldrT="[Testo]"/>
      <dgm:spPr/>
      <dgm:t>
        <a:bodyPr/>
        <a:lstStyle/>
        <a:p>
          <a:r>
            <a:rPr lang="it-IT" dirty="0" smtClean="0"/>
            <a:t>Marzo-Aprile 2021</a:t>
          </a:r>
          <a:endParaRPr lang="it-IT" dirty="0"/>
        </a:p>
      </dgm:t>
    </dgm:pt>
    <dgm:pt modelId="{491F7BA1-22F8-42F4-8532-9E2A798BFED5}" type="parTrans" cxnId="{4BC54DD4-D7E2-4D26-932E-DD675208CDF9}">
      <dgm:prSet/>
      <dgm:spPr/>
      <dgm:t>
        <a:bodyPr/>
        <a:lstStyle/>
        <a:p>
          <a:endParaRPr lang="it-IT"/>
        </a:p>
      </dgm:t>
    </dgm:pt>
    <dgm:pt modelId="{5FFDCB88-12EC-4189-846F-1A6BA41BDBDC}" type="sibTrans" cxnId="{4BC54DD4-D7E2-4D26-932E-DD675208CDF9}">
      <dgm:prSet/>
      <dgm:spPr/>
      <dgm:t>
        <a:bodyPr/>
        <a:lstStyle/>
        <a:p>
          <a:endParaRPr lang="it-IT"/>
        </a:p>
      </dgm:t>
    </dgm:pt>
    <dgm:pt modelId="{4DE4EC0B-F111-42E1-AEC7-A2A95C28CC7C}">
      <dgm:prSet phldrT="[Testo]" custT="1"/>
      <dgm:spPr/>
      <dgm:t>
        <a:bodyPr/>
        <a:lstStyle/>
        <a:p>
          <a:r>
            <a:rPr lang="it-IT" sz="900" dirty="0" smtClean="0"/>
            <a:t>Ratifiche naz.li</a:t>
          </a:r>
          <a:endParaRPr lang="it-IT" sz="900" dirty="0"/>
        </a:p>
      </dgm:t>
    </dgm:pt>
    <dgm:pt modelId="{FD73C10D-B3CF-4E1A-92CE-F9BCF5D893F9}" type="parTrans" cxnId="{F647D001-EDAA-47E6-89A8-7EE9E28DE15B}">
      <dgm:prSet/>
      <dgm:spPr/>
      <dgm:t>
        <a:bodyPr/>
        <a:lstStyle/>
        <a:p>
          <a:endParaRPr lang="it-IT"/>
        </a:p>
      </dgm:t>
    </dgm:pt>
    <dgm:pt modelId="{025AAB31-A03B-4D5C-844C-5B79F6E93D9F}" type="sibTrans" cxnId="{F647D001-EDAA-47E6-89A8-7EE9E28DE15B}">
      <dgm:prSet/>
      <dgm:spPr/>
      <dgm:t>
        <a:bodyPr/>
        <a:lstStyle/>
        <a:p>
          <a:endParaRPr lang="it-IT"/>
        </a:p>
      </dgm:t>
    </dgm:pt>
    <dgm:pt modelId="{2D801034-F031-4582-8DF5-A800A44BEA49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/>
            <a:t>Notifiche Modifiche PSR e PSRN alla Commissione UE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err="1" smtClean="0"/>
            <a:t>Reg.ti</a:t>
          </a:r>
          <a:r>
            <a:rPr lang="it-IT" dirty="0" smtClean="0"/>
            <a:t> base PAC 23-27 </a:t>
          </a:r>
        </a:p>
        <a:p>
          <a:pPr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dirty="0"/>
        </a:p>
      </dgm:t>
    </dgm:pt>
    <dgm:pt modelId="{877D5D9E-86AB-4873-9540-A701F96E0B67}" type="parTrans" cxnId="{5EE203F7-3A28-4AC9-852F-FF2563B3C448}">
      <dgm:prSet/>
      <dgm:spPr/>
      <dgm:t>
        <a:bodyPr/>
        <a:lstStyle/>
        <a:p>
          <a:endParaRPr lang="it-IT"/>
        </a:p>
      </dgm:t>
    </dgm:pt>
    <dgm:pt modelId="{BC880EAD-01ED-43F1-9F9F-6AE506B8F2C3}" type="sibTrans" cxnId="{5EE203F7-3A28-4AC9-852F-FF2563B3C448}">
      <dgm:prSet/>
      <dgm:spPr/>
      <dgm:t>
        <a:bodyPr/>
        <a:lstStyle/>
        <a:p>
          <a:endParaRPr lang="it-IT"/>
        </a:p>
      </dgm:t>
    </dgm:pt>
    <dgm:pt modelId="{E356EC72-C5D8-43AA-BC5E-A571DD454163}" type="pres">
      <dgm:prSet presAssocID="{671782C2-A37B-4967-A1A0-CA5BD771375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1151632-8A52-4071-B921-6CA484FC4123}" type="pres">
      <dgm:prSet presAssocID="{BD8C4056-6F98-4709-8319-6EAD00D96169}" presName="compNode" presStyleCnt="0"/>
      <dgm:spPr/>
    </dgm:pt>
    <dgm:pt modelId="{C131DFDF-FEDC-4AD5-B9B4-EA6C92859E03}" type="pres">
      <dgm:prSet presAssocID="{BD8C4056-6F98-4709-8319-6EAD00D96169}" presName="noGeometry" presStyleCnt="0"/>
      <dgm:spPr/>
    </dgm:pt>
    <dgm:pt modelId="{8C717DE3-E0E3-4B59-8CCF-2BE230302D74}" type="pres">
      <dgm:prSet presAssocID="{BD8C4056-6F98-4709-8319-6EAD00D96169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D6CFB8-2ACD-4E29-AAC0-18913FCE090C}" type="pres">
      <dgm:prSet presAssocID="{BD8C4056-6F98-4709-8319-6EAD00D96169}" presName="childTextHidden" presStyleLbl="bgAccFollowNode1" presStyleIdx="0" presStyleCnt="4"/>
      <dgm:spPr/>
      <dgm:t>
        <a:bodyPr/>
        <a:lstStyle/>
        <a:p>
          <a:endParaRPr lang="it-IT"/>
        </a:p>
      </dgm:t>
    </dgm:pt>
    <dgm:pt modelId="{14E2603D-0967-4032-ADB9-BBA86F7383D0}" type="pres">
      <dgm:prSet presAssocID="{BD8C4056-6F98-4709-8319-6EAD00D9616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77627E-0BC3-477E-8085-4731CA758AC1}" type="pres">
      <dgm:prSet presAssocID="{BD8C4056-6F98-4709-8319-6EAD00D96169}" presName="aSpace" presStyleCnt="0"/>
      <dgm:spPr/>
    </dgm:pt>
    <dgm:pt modelId="{49F36EE9-A4E8-456F-AAB2-CE34AFB51131}" type="pres">
      <dgm:prSet presAssocID="{9F751121-BAA9-4FC2-BF89-A41223B4FB8F}" presName="compNode" presStyleCnt="0"/>
      <dgm:spPr/>
    </dgm:pt>
    <dgm:pt modelId="{AE9C7581-B370-4F64-9AA1-0B19CCE18479}" type="pres">
      <dgm:prSet presAssocID="{9F751121-BAA9-4FC2-BF89-A41223B4FB8F}" presName="noGeometry" presStyleCnt="0"/>
      <dgm:spPr/>
    </dgm:pt>
    <dgm:pt modelId="{55C02C71-7988-48D9-9E7B-6BB53BCB8F4A}" type="pres">
      <dgm:prSet presAssocID="{9F751121-BAA9-4FC2-BF89-A41223B4FB8F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FFC418-EAB3-415F-9BE7-C55F66A2B583}" type="pres">
      <dgm:prSet presAssocID="{9F751121-BAA9-4FC2-BF89-A41223B4FB8F}" presName="childTextHidden" presStyleLbl="bgAccFollowNode1" presStyleIdx="1" presStyleCnt="4"/>
      <dgm:spPr/>
      <dgm:t>
        <a:bodyPr/>
        <a:lstStyle/>
        <a:p>
          <a:endParaRPr lang="it-IT"/>
        </a:p>
      </dgm:t>
    </dgm:pt>
    <dgm:pt modelId="{C868665D-3A6D-4EF8-B3FC-AE3251EA2A69}" type="pres">
      <dgm:prSet presAssocID="{9F751121-BAA9-4FC2-BF89-A41223B4FB8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5565A7-3E25-446B-A10B-55092F7CB14C}" type="pres">
      <dgm:prSet presAssocID="{9F751121-BAA9-4FC2-BF89-A41223B4FB8F}" presName="aSpace" presStyleCnt="0"/>
      <dgm:spPr/>
    </dgm:pt>
    <dgm:pt modelId="{B88C2413-4A14-44FB-9DA0-6230320D1544}" type="pres">
      <dgm:prSet presAssocID="{97258770-8722-4C50-9BFF-920E6FFDF2E0}" presName="compNode" presStyleCnt="0"/>
      <dgm:spPr/>
    </dgm:pt>
    <dgm:pt modelId="{60185126-8EC4-4232-B12E-733B1D9308E9}" type="pres">
      <dgm:prSet presAssocID="{97258770-8722-4C50-9BFF-920E6FFDF2E0}" presName="noGeometry" presStyleCnt="0"/>
      <dgm:spPr/>
    </dgm:pt>
    <dgm:pt modelId="{D3CA2B1D-AEAF-431B-B30E-CC74E5440892}" type="pres">
      <dgm:prSet presAssocID="{97258770-8722-4C50-9BFF-920E6FFDF2E0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E62162-225E-4EB6-B6FE-964917C7102E}" type="pres">
      <dgm:prSet presAssocID="{97258770-8722-4C50-9BFF-920E6FFDF2E0}" presName="childTextHidden" presStyleLbl="bgAccFollowNode1" presStyleIdx="2" presStyleCnt="4"/>
      <dgm:spPr/>
      <dgm:t>
        <a:bodyPr/>
        <a:lstStyle/>
        <a:p>
          <a:endParaRPr lang="it-IT"/>
        </a:p>
      </dgm:t>
    </dgm:pt>
    <dgm:pt modelId="{01CE68B9-4DAC-49DA-8021-10352820FD08}" type="pres">
      <dgm:prSet presAssocID="{97258770-8722-4C50-9BFF-920E6FFDF2E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0EC3F7-5936-4CA7-89D8-6A45CCE1D123}" type="pres">
      <dgm:prSet presAssocID="{97258770-8722-4C50-9BFF-920E6FFDF2E0}" presName="aSpace" presStyleCnt="0"/>
      <dgm:spPr/>
    </dgm:pt>
    <dgm:pt modelId="{ACA05EAA-ECC8-49FF-9974-9E893C636F2E}" type="pres">
      <dgm:prSet presAssocID="{CBCEF135-5C9A-4A15-A883-B0B904F49FA9}" presName="compNode" presStyleCnt="0"/>
      <dgm:spPr/>
    </dgm:pt>
    <dgm:pt modelId="{7A77F234-54AB-4F43-A0AB-7813A3A6E0F8}" type="pres">
      <dgm:prSet presAssocID="{CBCEF135-5C9A-4A15-A883-B0B904F49FA9}" presName="noGeometry" presStyleCnt="0"/>
      <dgm:spPr/>
    </dgm:pt>
    <dgm:pt modelId="{56093E00-D5E7-4517-AE38-95AC8FF5EA35}" type="pres">
      <dgm:prSet presAssocID="{CBCEF135-5C9A-4A15-A883-B0B904F49FA9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DC44CE-6C61-473A-ADD8-61430CB32233}" type="pres">
      <dgm:prSet presAssocID="{CBCEF135-5C9A-4A15-A883-B0B904F49FA9}" presName="childTextHidden" presStyleLbl="bgAccFollowNode1" presStyleIdx="3" presStyleCnt="4"/>
      <dgm:spPr/>
      <dgm:t>
        <a:bodyPr/>
        <a:lstStyle/>
        <a:p>
          <a:endParaRPr lang="it-IT"/>
        </a:p>
      </dgm:t>
    </dgm:pt>
    <dgm:pt modelId="{7E625E34-2AE9-49DC-B197-F8DB4B636CD3}" type="pres">
      <dgm:prSet presAssocID="{CBCEF135-5C9A-4A15-A883-B0B904F49FA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534F64F-2E75-485D-8A83-33FC35EF1582}" srcId="{671782C2-A37B-4967-A1A0-CA5BD7713757}" destId="{97258770-8722-4C50-9BFF-920E6FFDF2E0}" srcOrd="2" destOrd="0" parTransId="{602BE9CF-77A8-471D-AC85-BD8334F58DCA}" sibTransId="{62C792C1-DF0C-47B0-88ED-FBBE4EB13B86}"/>
    <dgm:cxn modelId="{0EBB32F2-31C8-4D4A-A5B6-BDFAC579E2AC}" srcId="{97258770-8722-4C50-9BFF-920E6FFDF2E0}" destId="{FA2B3CD0-9BF3-4644-96F2-B62AA6EC9672}" srcOrd="0" destOrd="0" parTransId="{97B14F13-3EDD-4F8A-BD91-E21BE33F64B7}" sibTransId="{C840EBDC-981B-4981-9865-5A7217687654}"/>
    <dgm:cxn modelId="{2F0605AB-6DFA-4EAA-ADE3-555774E30FD4}" srcId="{9F751121-BAA9-4FC2-BF89-A41223B4FB8F}" destId="{E62AB4F0-3618-40D5-BC8E-05E55D51CB8D}" srcOrd="0" destOrd="0" parTransId="{BEA2A8A2-8844-4287-A47B-7970D1557C16}" sibTransId="{A457DCF5-418A-4B5C-8AA8-6CA2592AB9E8}"/>
    <dgm:cxn modelId="{EDAF7D1C-9DC0-4BA7-A3C8-28C5F68C612B}" srcId="{671782C2-A37B-4967-A1A0-CA5BD7713757}" destId="{BD8C4056-6F98-4709-8319-6EAD00D96169}" srcOrd="0" destOrd="0" parTransId="{E05B8B35-F561-403E-A011-9380ABB49353}" sibTransId="{E878FDFA-3D48-4F22-9560-887AE7D83A19}"/>
    <dgm:cxn modelId="{80B1443E-C4C8-4B53-AF92-3E7A9F6F5C6F}" type="presOf" srcId="{2D801034-F031-4582-8DF5-A800A44BEA49}" destId="{56093E00-D5E7-4517-AE38-95AC8FF5EA35}" srcOrd="0" destOrd="0" presId="urn:microsoft.com/office/officeart/2005/8/layout/hProcess6"/>
    <dgm:cxn modelId="{8F54D271-E4B1-4A02-887F-FA0BF282D95F}" type="presOf" srcId="{4DE4EC0B-F111-42E1-AEC7-A2A95C28CC7C}" destId="{8C717DE3-E0E3-4B59-8CCF-2BE230302D74}" srcOrd="0" destOrd="2" presId="urn:microsoft.com/office/officeart/2005/8/layout/hProcess6"/>
    <dgm:cxn modelId="{4BC54DD4-D7E2-4D26-932E-DD675208CDF9}" srcId="{671782C2-A37B-4967-A1A0-CA5BD7713757}" destId="{CBCEF135-5C9A-4A15-A883-B0B904F49FA9}" srcOrd="3" destOrd="0" parTransId="{491F7BA1-22F8-42F4-8532-9E2A798BFED5}" sibTransId="{5FFDCB88-12EC-4189-846F-1A6BA41BDBDC}"/>
    <dgm:cxn modelId="{97B38037-0E27-47CE-A6A8-405495D9800D}" srcId="{671782C2-A37B-4967-A1A0-CA5BD7713757}" destId="{9F751121-BAA9-4FC2-BF89-A41223B4FB8F}" srcOrd="1" destOrd="0" parTransId="{4CA3BF76-8A4B-4A49-B340-B47276566039}" sibTransId="{54E3A16B-CA1A-41AF-A85C-E7CCF30EF4E8}"/>
    <dgm:cxn modelId="{377772EA-A867-498D-81FF-030AFB0C4A50}" type="presOf" srcId="{C6FE8E81-E4F1-4F14-A4F0-70FD6F5925D5}" destId="{23D6CFB8-2ACD-4E29-AAC0-18913FCE090C}" srcOrd="1" destOrd="1" presId="urn:microsoft.com/office/officeart/2005/8/layout/hProcess6"/>
    <dgm:cxn modelId="{0CCDB0E8-6E08-4C53-AEA8-A9EA53C990B1}" type="presOf" srcId="{BD8C4056-6F98-4709-8319-6EAD00D96169}" destId="{14E2603D-0967-4032-ADB9-BBA86F7383D0}" srcOrd="0" destOrd="0" presId="urn:microsoft.com/office/officeart/2005/8/layout/hProcess6"/>
    <dgm:cxn modelId="{98D7DA95-DB0F-468C-8403-DD5560879C23}" srcId="{BD8C4056-6F98-4709-8319-6EAD00D96169}" destId="{C6FE8E81-E4F1-4F14-A4F0-70FD6F5925D5}" srcOrd="1" destOrd="0" parTransId="{09619C3E-2F45-4EE3-9085-75D3C4D53108}" sibTransId="{15C93E78-F3BA-4CED-BEB9-CD3EDBA66E1D}"/>
    <dgm:cxn modelId="{B4E93E8C-16A2-408E-ACE3-D0E2A870FD5C}" type="presOf" srcId="{671782C2-A37B-4967-A1A0-CA5BD7713757}" destId="{E356EC72-C5D8-43AA-BC5E-A571DD454163}" srcOrd="0" destOrd="0" presId="urn:microsoft.com/office/officeart/2005/8/layout/hProcess6"/>
    <dgm:cxn modelId="{E9A8BD25-20A1-440A-B324-FCF5E8D7C32B}" type="presOf" srcId="{97258770-8722-4C50-9BFF-920E6FFDF2E0}" destId="{01CE68B9-4DAC-49DA-8021-10352820FD08}" srcOrd="0" destOrd="0" presId="urn:microsoft.com/office/officeart/2005/8/layout/hProcess6"/>
    <dgm:cxn modelId="{ECBD26BF-5841-4263-8A40-325255014F94}" type="presOf" srcId="{2D801034-F031-4582-8DF5-A800A44BEA49}" destId="{A8DC44CE-6C61-473A-ADD8-61430CB32233}" srcOrd="1" destOrd="0" presId="urn:microsoft.com/office/officeart/2005/8/layout/hProcess6"/>
    <dgm:cxn modelId="{924875A6-20A6-4157-80E2-7E49451D830C}" srcId="{BD8C4056-6F98-4709-8319-6EAD00D96169}" destId="{425FB26F-289C-4C21-8058-4E1B2F0B676F}" srcOrd="0" destOrd="0" parTransId="{E3234255-611C-4DA2-B549-CDFBB3D9CEF1}" sibTransId="{7D6567D3-5495-4FAD-BA68-7A5F2829F199}"/>
    <dgm:cxn modelId="{5EE203F7-3A28-4AC9-852F-FF2563B3C448}" srcId="{CBCEF135-5C9A-4A15-A883-B0B904F49FA9}" destId="{2D801034-F031-4582-8DF5-A800A44BEA49}" srcOrd="0" destOrd="0" parTransId="{877D5D9E-86AB-4873-9540-A701F96E0B67}" sibTransId="{BC880EAD-01ED-43F1-9F9F-6AE506B8F2C3}"/>
    <dgm:cxn modelId="{FDE1EAC2-7EFA-4C54-A4EC-E94B5CB67D8C}" type="presOf" srcId="{4DE4EC0B-F111-42E1-AEC7-A2A95C28CC7C}" destId="{23D6CFB8-2ACD-4E29-AAC0-18913FCE090C}" srcOrd="1" destOrd="2" presId="urn:microsoft.com/office/officeart/2005/8/layout/hProcess6"/>
    <dgm:cxn modelId="{DAA64110-8FCD-44B8-B286-3CF6E708F697}" type="presOf" srcId="{E62AB4F0-3618-40D5-BC8E-05E55D51CB8D}" destId="{2AFFC418-EAB3-415F-9BE7-C55F66A2B583}" srcOrd="1" destOrd="0" presId="urn:microsoft.com/office/officeart/2005/8/layout/hProcess6"/>
    <dgm:cxn modelId="{AF113E24-0EF7-4266-B2EE-F8FF94498243}" type="presOf" srcId="{E62AB4F0-3618-40D5-BC8E-05E55D51CB8D}" destId="{55C02C71-7988-48D9-9E7B-6BB53BCB8F4A}" srcOrd="0" destOrd="0" presId="urn:microsoft.com/office/officeart/2005/8/layout/hProcess6"/>
    <dgm:cxn modelId="{F1BE0803-5DDB-4972-984A-03C4D6DC8CB5}" type="presOf" srcId="{FA2B3CD0-9BF3-4644-96F2-B62AA6EC9672}" destId="{8BE62162-225E-4EB6-B6FE-964917C7102E}" srcOrd="1" destOrd="0" presId="urn:microsoft.com/office/officeart/2005/8/layout/hProcess6"/>
    <dgm:cxn modelId="{E4431F42-C1F6-438C-94F1-AFB3A55770C6}" type="presOf" srcId="{CBCEF135-5C9A-4A15-A883-B0B904F49FA9}" destId="{7E625E34-2AE9-49DC-B197-F8DB4B636CD3}" srcOrd="0" destOrd="0" presId="urn:microsoft.com/office/officeart/2005/8/layout/hProcess6"/>
    <dgm:cxn modelId="{7A8CA134-A2CD-461D-B018-EC07F1D55200}" type="presOf" srcId="{C6FE8E81-E4F1-4F14-A4F0-70FD6F5925D5}" destId="{8C717DE3-E0E3-4B59-8CCF-2BE230302D74}" srcOrd="0" destOrd="1" presId="urn:microsoft.com/office/officeart/2005/8/layout/hProcess6"/>
    <dgm:cxn modelId="{7006696B-7C55-45C1-9B9A-E531CD3E4599}" type="presOf" srcId="{425FB26F-289C-4C21-8058-4E1B2F0B676F}" destId="{23D6CFB8-2ACD-4E29-AAC0-18913FCE090C}" srcOrd="1" destOrd="0" presId="urn:microsoft.com/office/officeart/2005/8/layout/hProcess6"/>
    <dgm:cxn modelId="{1FE73A77-A691-4DAF-A03E-5A7357140A28}" type="presOf" srcId="{FA2B3CD0-9BF3-4644-96F2-B62AA6EC9672}" destId="{D3CA2B1D-AEAF-431B-B30E-CC74E5440892}" srcOrd="0" destOrd="0" presId="urn:microsoft.com/office/officeart/2005/8/layout/hProcess6"/>
    <dgm:cxn modelId="{93FE6ACF-5345-4003-97D6-A9C0B064AC52}" type="presOf" srcId="{425FB26F-289C-4C21-8058-4E1B2F0B676F}" destId="{8C717DE3-E0E3-4B59-8CCF-2BE230302D74}" srcOrd="0" destOrd="0" presId="urn:microsoft.com/office/officeart/2005/8/layout/hProcess6"/>
    <dgm:cxn modelId="{F647D001-EDAA-47E6-89A8-7EE9E28DE15B}" srcId="{BD8C4056-6F98-4709-8319-6EAD00D96169}" destId="{4DE4EC0B-F111-42E1-AEC7-A2A95C28CC7C}" srcOrd="2" destOrd="0" parTransId="{FD73C10D-B3CF-4E1A-92CE-F9BCF5D893F9}" sibTransId="{025AAB31-A03B-4D5C-844C-5B79F6E93D9F}"/>
    <dgm:cxn modelId="{6E990FFE-5797-4054-9838-5BC34AFF7753}" type="presOf" srcId="{9F751121-BAA9-4FC2-BF89-A41223B4FB8F}" destId="{C868665D-3A6D-4EF8-B3FC-AE3251EA2A69}" srcOrd="0" destOrd="0" presId="urn:microsoft.com/office/officeart/2005/8/layout/hProcess6"/>
    <dgm:cxn modelId="{03938AB9-9A72-446F-AB1A-0709F716426B}" type="presParOf" srcId="{E356EC72-C5D8-43AA-BC5E-A571DD454163}" destId="{C1151632-8A52-4071-B921-6CA484FC4123}" srcOrd="0" destOrd="0" presId="urn:microsoft.com/office/officeart/2005/8/layout/hProcess6"/>
    <dgm:cxn modelId="{7547C0CC-BB1C-4FF4-AD9F-FD1D39230B68}" type="presParOf" srcId="{C1151632-8A52-4071-B921-6CA484FC4123}" destId="{C131DFDF-FEDC-4AD5-B9B4-EA6C92859E03}" srcOrd="0" destOrd="0" presId="urn:microsoft.com/office/officeart/2005/8/layout/hProcess6"/>
    <dgm:cxn modelId="{8F4655E0-3F7E-4CD0-99BE-23777E140860}" type="presParOf" srcId="{C1151632-8A52-4071-B921-6CA484FC4123}" destId="{8C717DE3-E0E3-4B59-8CCF-2BE230302D74}" srcOrd="1" destOrd="0" presId="urn:microsoft.com/office/officeart/2005/8/layout/hProcess6"/>
    <dgm:cxn modelId="{B10B2384-9704-4C12-89CA-DF4DC343A348}" type="presParOf" srcId="{C1151632-8A52-4071-B921-6CA484FC4123}" destId="{23D6CFB8-2ACD-4E29-AAC0-18913FCE090C}" srcOrd="2" destOrd="0" presId="urn:microsoft.com/office/officeart/2005/8/layout/hProcess6"/>
    <dgm:cxn modelId="{AD937C10-27BC-4925-8569-B9C84F2F5C03}" type="presParOf" srcId="{C1151632-8A52-4071-B921-6CA484FC4123}" destId="{14E2603D-0967-4032-ADB9-BBA86F7383D0}" srcOrd="3" destOrd="0" presId="urn:microsoft.com/office/officeart/2005/8/layout/hProcess6"/>
    <dgm:cxn modelId="{93F5CFC9-0C2D-4E57-88E9-5E8D4D066517}" type="presParOf" srcId="{E356EC72-C5D8-43AA-BC5E-A571DD454163}" destId="{6377627E-0BC3-477E-8085-4731CA758AC1}" srcOrd="1" destOrd="0" presId="urn:microsoft.com/office/officeart/2005/8/layout/hProcess6"/>
    <dgm:cxn modelId="{4B3AC1A3-436D-44D4-BA9C-5BFA8BDAA988}" type="presParOf" srcId="{E356EC72-C5D8-43AA-BC5E-A571DD454163}" destId="{49F36EE9-A4E8-456F-AAB2-CE34AFB51131}" srcOrd="2" destOrd="0" presId="urn:microsoft.com/office/officeart/2005/8/layout/hProcess6"/>
    <dgm:cxn modelId="{0ECAC23F-9DBA-45CA-8A01-07C4A8512E81}" type="presParOf" srcId="{49F36EE9-A4E8-456F-AAB2-CE34AFB51131}" destId="{AE9C7581-B370-4F64-9AA1-0B19CCE18479}" srcOrd="0" destOrd="0" presId="urn:microsoft.com/office/officeart/2005/8/layout/hProcess6"/>
    <dgm:cxn modelId="{B9B00150-CC2A-4FC7-AA6F-639890922C8A}" type="presParOf" srcId="{49F36EE9-A4E8-456F-AAB2-CE34AFB51131}" destId="{55C02C71-7988-48D9-9E7B-6BB53BCB8F4A}" srcOrd="1" destOrd="0" presId="urn:microsoft.com/office/officeart/2005/8/layout/hProcess6"/>
    <dgm:cxn modelId="{BA4EA402-C9F5-4B94-8452-3A7FC8D0F167}" type="presParOf" srcId="{49F36EE9-A4E8-456F-AAB2-CE34AFB51131}" destId="{2AFFC418-EAB3-415F-9BE7-C55F66A2B583}" srcOrd="2" destOrd="0" presId="urn:microsoft.com/office/officeart/2005/8/layout/hProcess6"/>
    <dgm:cxn modelId="{52C9A3B2-23E1-4747-9DF5-DE19D80B1E7E}" type="presParOf" srcId="{49F36EE9-A4E8-456F-AAB2-CE34AFB51131}" destId="{C868665D-3A6D-4EF8-B3FC-AE3251EA2A69}" srcOrd="3" destOrd="0" presId="urn:microsoft.com/office/officeart/2005/8/layout/hProcess6"/>
    <dgm:cxn modelId="{B44DAAA0-47F1-4421-9E53-7DCD0AF33D0E}" type="presParOf" srcId="{E356EC72-C5D8-43AA-BC5E-A571DD454163}" destId="{825565A7-3E25-446B-A10B-55092F7CB14C}" srcOrd="3" destOrd="0" presId="urn:microsoft.com/office/officeart/2005/8/layout/hProcess6"/>
    <dgm:cxn modelId="{5893D19C-D3EA-4BBD-8687-BC4521C060E6}" type="presParOf" srcId="{E356EC72-C5D8-43AA-BC5E-A571DD454163}" destId="{B88C2413-4A14-44FB-9DA0-6230320D1544}" srcOrd="4" destOrd="0" presId="urn:microsoft.com/office/officeart/2005/8/layout/hProcess6"/>
    <dgm:cxn modelId="{A7192C50-2DBD-4911-9F96-06E9CED72D55}" type="presParOf" srcId="{B88C2413-4A14-44FB-9DA0-6230320D1544}" destId="{60185126-8EC4-4232-B12E-733B1D9308E9}" srcOrd="0" destOrd="0" presId="urn:microsoft.com/office/officeart/2005/8/layout/hProcess6"/>
    <dgm:cxn modelId="{274D859B-7241-4402-90C6-1B41867FA6EC}" type="presParOf" srcId="{B88C2413-4A14-44FB-9DA0-6230320D1544}" destId="{D3CA2B1D-AEAF-431B-B30E-CC74E5440892}" srcOrd="1" destOrd="0" presId="urn:microsoft.com/office/officeart/2005/8/layout/hProcess6"/>
    <dgm:cxn modelId="{16856AFC-60D8-45E6-967E-E25960C16B1F}" type="presParOf" srcId="{B88C2413-4A14-44FB-9DA0-6230320D1544}" destId="{8BE62162-225E-4EB6-B6FE-964917C7102E}" srcOrd="2" destOrd="0" presId="urn:microsoft.com/office/officeart/2005/8/layout/hProcess6"/>
    <dgm:cxn modelId="{58BFFF02-41BC-4369-9E8B-08F494DAEB01}" type="presParOf" srcId="{B88C2413-4A14-44FB-9DA0-6230320D1544}" destId="{01CE68B9-4DAC-49DA-8021-10352820FD08}" srcOrd="3" destOrd="0" presId="urn:microsoft.com/office/officeart/2005/8/layout/hProcess6"/>
    <dgm:cxn modelId="{264B7D1D-51DF-4C41-84D2-A729B380929A}" type="presParOf" srcId="{E356EC72-C5D8-43AA-BC5E-A571DD454163}" destId="{530EC3F7-5936-4CA7-89D8-6A45CCE1D123}" srcOrd="5" destOrd="0" presId="urn:microsoft.com/office/officeart/2005/8/layout/hProcess6"/>
    <dgm:cxn modelId="{6BC56471-E426-467C-85C0-1B1FD53DDC3D}" type="presParOf" srcId="{E356EC72-C5D8-43AA-BC5E-A571DD454163}" destId="{ACA05EAA-ECC8-49FF-9974-9E893C636F2E}" srcOrd="6" destOrd="0" presId="urn:microsoft.com/office/officeart/2005/8/layout/hProcess6"/>
    <dgm:cxn modelId="{0A4FE713-D88A-480B-833D-843EE3B00C91}" type="presParOf" srcId="{ACA05EAA-ECC8-49FF-9974-9E893C636F2E}" destId="{7A77F234-54AB-4F43-A0AB-7813A3A6E0F8}" srcOrd="0" destOrd="0" presId="urn:microsoft.com/office/officeart/2005/8/layout/hProcess6"/>
    <dgm:cxn modelId="{4E05BDC6-6776-4186-9D90-6581677E41DD}" type="presParOf" srcId="{ACA05EAA-ECC8-49FF-9974-9E893C636F2E}" destId="{56093E00-D5E7-4517-AE38-95AC8FF5EA35}" srcOrd="1" destOrd="0" presId="urn:microsoft.com/office/officeart/2005/8/layout/hProcess6"/>
    <dgm:cxn modelId="{0EA6A131-20D8-40D6-9DC7-A0BA476070C6}" type="presParOf" srcId="{ACA05EAA-ECC8-49FF-9974-9E893C636F2E}" destId="{A8DC44CE-6C61-473A-ADD8-61430CB32233}" srcOrd="2" destOrd="0" presId="urn:microsoft.com/office/officeart/2005/8/layout/hProcess6"/>
    <dgm:cxn modelId="{4B6EFC9A-5318-4526-8354-54E62ED17C66}" type="presParOf" srcId="{ACA05EAA-ECC8-49FF-9974-9E893C636F2E}" destId="{7E625E34-2AE9-49DC-B197-F8DB4B636CD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782C2-A37B-4967-A1A0-CA5BD771375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356EC72-C5D8-43AA-BC5E-A571DD454163}" type="pres">
      <dgm:prSet presAssocID="{671782C2-A37B-4967-A1A0-CA5BD771375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B4E93E8C-16A2-408E-ACE3-D0E2A870FD5C}" type="presOf" srcId="{671782C2-A37B-4967-A1A0-CA5BD7713757}" destId="{E356EC72-C5D8-43AA-BC5E-A571DD454163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17DE3-E0E3-4B59-8CCF-2BE230302D74}">
      <dsp:nvSpPr>
        <dsp:cNvPr id="0" name=""/>
        <dsp:cNvSpPr/>
      </dsp:nvSpPr>
      <dsp:spPr>
        <a:xfrm>
          <a:off x="420716" y="1832838"/>
          <a:ext cx="1665552" cy="14559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QFP21-27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NGEU</a:t>
          </a:r>
          <a:endParaRPr lang="it-IT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900" kern="1200" dirty="0" smtClean="0"/>
            <a:t>Ratifiche naz.li</a:t>
          </a:r>
          <a:endParaRPr lang="it-IT" sz="900" kern="1200" dirty="0"/>
        </a:p>
      </dsp:txBody>
      <dsp:txXfrm>
        <a:off x="837104" y="2051223"/>
        <a:ext cx="811957" cy="1019132"/>
      </dsp:txXfrm>
    </dsp:sp>
    <dsp:sp modelId="{14E2603D-0967-4032-ADB9-BBA86F7383D0}">
      <dsp:nvSpPr>
        <dsp:cNvPr id="0" name=""/>
        <dsp:cNvSpPr/>
      </dsp:nvSpPr>
      <dsp:spPr>
        <a:xfrm>
          <a:off x="4328" y="2144401"/>
          <a:ext cx="832776" cy="8327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err="1" smtClean="0"/>
            <a:t>Dic</a:t>
          </a:r>
          <a:r>
            <a:rPr lang="it-IT" sz="1000" kern="1200" dirty="0" smtClean="0"/>
            <a:t> 2020</a:t>
          </a:r>
          <a:endParaRPr lang="it-IT" sz="1000" kern="1200" dirty="0"/>
        </a:p>
      </dsp:txBody>
      <dsp:txXfrm>
        <a:off x="126285" y="2266358"/>
        <a:ext cx="588862" cy="588862"/>
      </dsp:txXfrm>
    </dsp:sp>
    <dsp:sp modelId="{55C02C71-7988-48D9-9E7B-6BB53BCB8F4A}">
      <dsp:nvSpPr>
        <dsp:cNvPr id="0" name=""/>
        <dsp:cNvSpPr/>
      </dsp:nvSpPr>
      <dsp:spPr>
        <a:xfrm>
          <a:off x="2606754" y="1832838"/>
          <a:ext cx="1665552" cy="14559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Reg estensione e transizione  PAC 14-20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smtClean="0"/>
            <a:t>Riparto risorse FEASR Stato-Regioni</a:t>
          </a:r>
          <a:endParaRPr lang="it-IT" sz="800" kern="1200" dirty="0"/>
        </a:p>
      </dsp:txBody>
      <dsp:txXfrm>
        <a:off x="3023142" y="2051223"/>
        <a:ext cx="811957" cy="1019132"/>
      </dsp:txXfrm>
    </dsp:sp>
    <dsp:sp modelId="{C868665D-3A6D-4EF8-B3FC-AE3251EA2A69}">
      <dsp:nvSpPr>
        <dsp:cNvPr id="0" name=""/>
        <dsp:cNvSpPr/>
      </dsp:nvSpPr>
      <dsp:spPr>
        <a:xfrm>
          <a:off x="2190366" y="2144401"/>
          <a:ext cx="832776" cy="8327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Dic.2020-Gen.2021</a:t>
          </a:r>
          <a:endParaRPr lang="it-IT" sz="900" kern="1200" dirty="0"/>
        </a:p>
      </dsp:txBody>
      <dsp:txXfrm>
        <a:off x="2312323" y="2266358"/>
        <a:ext cx="588862" cy="588862"/>
      </dsp:txXfrm>
    </dsp:sp>
    <dsp:sp modelId="{D3CA2B1D-AEAF-431B-B30E-CC74E5440892}">
      <dsp:nvSpPr>
        <dsp:cNvPr id="0" name=""/>
        <dsp:cNvSpPr/>
      </dsp:nvSpPr>
      <dsp:spPr>
        <a:xfrm>
          <a:off x="4792791" y="1832838"/>
          <a:ext cx="1665552" cy="14559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 err="1" smtClean="0"/>
            <a:t>Reg.ti</a:t>
          </a:r>
          <a:r>
            <a:rPr lang="it-IT" sz="800" kern="1200" dirty="0" smtClean="0"/>
            <a:t> di modifica </a:t>
          </a:r>
          <a:r>
            <a:rPr lang="it-IT" sz="800" kern="1200" dirty="0" err="1" smtClean="0"/>
            <a:t>reg.ti</a:t>
          </a:r>
          <a:r>
            <a:rPr lang="it-IT" sz="800" kern="1200" dirty="0" smtClean="0"/>
            <a:t> esecuzione e delegati PAC 14-20</a:t>
          </a:r>
        </a:p>
      </dsp:txBody>
      <dsp:txXfrm>
        <a:off x="5209179" y="2051223"/>
        <a:ext cx="811957" cy="1019132"/>
      </dsp:txXfrm>
    </dsp:sp>
    <dsp:sp modelId="{01CE68B9-4DAC-49DA-8021-10352820FD08}">
      <dsp:nvSpPr>
        <dsp:cNvPr id="0" name=""/>
        <dsp:cNvSpPr/>
      </dsp:nvSpPr>
      <dsp:spPr>
        <a:xfrm>
          <a:off x="4376403" y="2144401"/>
          <a:ext cx="832776" cy="8327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Gen. </a:t>
          </a:r>
          <a:r>
            <a:rPr lang="it-IT" sz="900" kern="1200" smtClean="0"/>
            <a:t>–Marzo2021</a:t>
          </a:r>
          <a:endParaRPr lang="it-IT" sz="900" kern="1200" dirty="0"/>
        </a:p>
      </dsp:txBody>
      <dsp:txXfrm>
        <a:off x="4498360" y="2266358"/>
        <a:ext cx="588862" cy="588862"/>
      </dsp:txXfrm>
    </dsp:sp>
    <dsp:sp modelId="{56093E00-D5E7-4517-AE38-95AC8FF5EA35}">
      <dsp:nvSpPr>
        <dsp:cNvPr id="0" name=""/>
        <dsp:cNvSpPr/>
      </dsp:nvSpPr>
      <dsp:spPr>
        <a:xfrm>
          <a:off x="6978829" y="1832838"/>
          <a:ext cx="1665552" cy="14559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800" kern="1200" dirty="0" smtClean="0"/>
            <a:t>Notifiche Modifiche PSR e PSRN alla Commissione UE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800" kern="1200" dirty="0" err="1" smtClean="0"/>
            <a:t>Reg.ti</a:t>
          </a:r>
          <a:r>
            <a:rPr lang="it-IT" sz="800" kern="1200" dirty="0" smtClean="0"/>
            <a:t> base PAC 23-27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800" kern="1200" dirty="0"/>
        </a:p>
      </dsp:txBody>
      <dsp:txXfrm>
        <a:off x="7395217" y="2051223"/>
        <a:ext cx="811957" cy="1019132"/>
      </dsp:txXfrm>
    </dsp:sp>
    <dsp:sp modelId="{7E625E34-2AE9-49DC-B197-F8DB4B636CD3}">
      <dsp:nvSpPr>
        <dsp:cNvPr id="0" name=""/>
        <dsp:cNvSpPr/>
      </dsp:nvSpPr>
      <dsp:spPr>
        <a:xfrm>
          <a:off x="6562440" y="2144401"/>
          <a:ext cx="832776" cy="8327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Marzo-Aprile 2021</a:t>
          </a:r>
          <a:endParaRPr lang="it-IT" sz="900" kern="1200" dirty="0"/>
        </a:p>
      </dsp:txBody>
      <dsp:txXfrm>
        <a:off x="6684397" y="2266358"/>
        <a:ext cx="588862" cy="588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emf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em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emf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72008" y="5776887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323528" y="4404747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La programmazione dello sviluppo rurale 2021-27: </a:t>
            </a:r>
          </a:p>
          <a:p>
            <a:pPr algn="ctr"/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l’estensione del PSR 2014-2020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Tipicità 30/11/2020</a:t>
            </a:r>
            <a:endParaRPr lang="it-IT" sz="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sz="1200" dirty="0" smtClean="0">
                <a:solidFill>
                  <a:schemeClr val="accent2">
                    <a:lumMod val="75000"/>
                  </a:schemeClr>
                </a:solidFill>
              </a:rPr>
              <a:t>					       Sabrina Speciale </a:t>
            </a:r>
          </a:p>
          <a:p>
            <a:pPr algn="ctr"/>
            <a:r>
              <a:rPr lang="it-IT" sz="1000" dirty="0" smtClean="0">
                <a:solidFill>
                  <a:schemeClr val="accent2">
                    <a:lumMod val="75000"/>
                  </a:schemeClr>
                </a:solidFill>
              </a:rPr>
              <a:t>					                Giunta Regione Marche </a:t>
            </a:r>
          </a:p>
          <a:p>
            <a:pPr algn="ctr"/>
            <a:r>
              <a:rPr lang="it-IT" sz="1000" dirty="0" smtClean="0">
                <a:solidFill>
                  <a:schemeClr val="accent2">
                    <a:lumMod val="75000"/>
                  </a:schemeClr>
                </a:solidFill>
              </a:rPr>
              <a:t>						Servizio Politiche Agroalimentari</a:t>
            </a:r>
            <a:endParaRPr lang="it-IT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4280"/>
            <a:ext cx="9144000" cy="44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596336" y="2606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+mj-lt"/>
              </a:rPr>
              <a:t>Tipicità </a:t>
            </a:r>
          </a:p>
          <a:p>
            <a:r>
              <a:rPr lang="it-IT" sz="1200" b="1" dirty="0" smtClean="0">
                <a:latin typeface="+mj-lt"/>
              </a:rPr>
              <a:t>30/11/2020 </a:t>
            </a:r>
            <a:endParaRPr lang="it-IT" sz="12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23728" y="30681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PAC 2021-27  base giuridica e iter approvazione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95536" y="1198385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Le proposte della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Commissione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Comunicazione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della Commissione «Il futuro dell'alimentazione e dell'agricoltura» COM(2017)0713 </a:t>
            </a:r>
            <a:endParaRPr lang="it-IT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Regolamento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sul sostegno ai Piani strategici della PAC COM(2018) 392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final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: elemento centrale del pacchetto di riforme stabilisce regole per pagamenti diretti, interventi settoriali e sviluppo rurale;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Regolamento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relativo al finanziamento, alla gestione e al monitoraggio della PAC ("regolamento orizzontale" COM(2018) 393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final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regolamento modificativo" COM(2018) 394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final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che modifica diversi regimi settoriali (organizzazioni comuni di mercato, regimi di qualità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ecc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endParaRPr lang="it-IT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Posizione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Consiglio UE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20 ottobre 2020</a:t>
            </a: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Plenaria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Parlamento UE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23 ottobre 2020</a:t>
            </a:r>
          </a:p>
          <a:p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 		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Triloghi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in corso        Approvazione?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Gen-feb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2021?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Unità di visualizzazione grafica 10"/>
          <p:cNvSpPr/>
          <p:nvPr/>
        </p:nvSpPr>
        <p:spPr>
          <a:xfrm>
            <a:off x="5400092" y="4005065"/>
            <a:ext cx="3651686" cy="1008112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900" dirty="0" smtClean="0"/>
              <a:t>Strategie UE rilevanti in fase di programmazione</a:t>
            </a:r>
          </a:p>
          <a:p>
            <a:pPr algn="just"/>
            <a:r>
              <a:rPr lang="it-IT" sz="900" dirty="0"/>
              <a:t>GREEN DEAL </a:t>
            </a:r>
            <a:endParaRPr lang="it-IT" sz="900" dirty="0" smtClean="0"/>
          </a:p>
          <a:p>
            <a:pPr lvl="1" algn="just"/>
            <a:r>
              <a:rPr lang="it-IT" sz="900" smtClean="0"/>
              <a:t>FARM </a:t>
            </a:r>
            <a:r>
              <a:rPr lang="it-IT" sz="900" dirty="0"/>
              <a:t>TO FORK </a:t>
            </a:r>
            <a:r>
              <a:rPr lang="it-IT" sz="900" dirty="0" smtClean="0"/>
              <a:t>«Dal </a:t>
            </a:r>
            <a:r>
              <a:rPr lang="it-IT" sz="900" dirty="0"/>
              <a:t>produttore al </a:t>
            </a:r>
            <a:r>
              <a:rPr lang="it-IT" sz="900" dirty="0" smtClean="0"/>
              <a:t>consumatore» </a:t>
            </a:r>
            <a:r>
              <a:rPr lang="it-IT" sz="800" dirty="0" smtClean="0"/>
              <a:t>per </a:t>
            </a:r>
            <a:r>
              <a:rPr lang="it-IT" sz="800" dirty="0"/>
              <a:t>un sistema alimentare equo, sano e rispettoso </a:t>
            </a:r>
            <a:r>
              <a:rPr lang="it-IT" sz="800" dirty="0" smtClean="0"/>
              <a:t>dell'ambiente</a:t>
            </a:r>
          </a:p>
          <a:p>
            <a:pPr lvl="1" algn="just"/>
            <a:r>
              <a:rPr lang="it-IT" sz="900" dirty="0"/>
              <a:t>BIODIVERSITA’</a:t>
            </a:r>
          </a:p>
          <a:p>
            <a:pPr algn="ctr"/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3804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596336" y="2606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+mj-lt"/>
              </a:rPr>
              <a:t>Tipicità </a:t>
            </a:r>
          </a:p>
          <a:p>
            <a:r>
              <a:rPr lang="it-IT" sz="1200" b="1" dirty="0" smtClean="0">
                <a:latin typeface="+mj-lt"/>
              </a:rPr>
              <a:t>30/11/2020 </a:t>
            </a:r>
            <a:endParaRPr lang="it-IT" sz="12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23728" y="30681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PAC 2021-27 Obiettivi e New delivery Model</a:t>
            </a:r>
          </a:p>
          <a:p>
            <a:pPr algn="ctr"/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cenni</a:t>
            </a:r>
            <a:endParaRPr lang="it-IT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9396" y="1152218"/>
            <a:ext cx="82089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promuovere un settore agricolo intelligente e resiliente; </a:t>
            </a:r>
          </a:p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2) rafforzare la tutela dell’ambiente e l’azione per il clima e contribuire agli obiettivi climatici e ambientali dell’UE; </a:t>
            </a:r>
          </a:p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3) consolidare il tessuto socioeconomico delle zone rurali. </a:t>
            </a:r>
            <a:endParaRPr lang="it-IT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9  Obiettivi specifici</a:t>
            </a:r>
            <a:endParaRPr lang="it-IT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Immagine 10" descr="https://maurovarottoblog.files.wordpress.com/2018/09/pac_obiettivi_2021_2027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4" y="2411058"/>
            <a:ext cx="7547195" cy="161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61392" y="419518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New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delivery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model </a:t>
            </a:r>
          </a:p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1 Piano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strategico della PAC per Stato membro,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I (</a:t>
            </a:r>
            <a:r>
              <a:rPr lang="it-IT" sz="1600" dirty="0" err="1" smtClean="0">
                <a:solidFill>
                  <a:schemeClr val="accent2">
                    <a:lumMod val="75000"/>
                  </a:schemeClr>
                </a:solidFill>
              </a:rPr>
              <a:t>pagam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 dir e OCM) +II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pilastro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 / 1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Autorità di gestione </a:t>
            </a:r>
            <a:endParaRPr lang="it-IT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da </a:t>
            </a:r>
            <a:r>
              <a:rPr lang="it-IT" sz="1600" i="1" dirty="0" err="1" smtClean="0">
                <a:solidFill>
                  <a:schemeClr val="accent2">
                    <a:lumMod val="75000"/>
                  </a:schemeClr>
                </a:solidFill>
              </a:rPr>
              <a:t>compliance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           conformità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dei singoli beneficiari a regole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dettagliate </a:t>
            </a:r>
          </a:p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it-IT" sz="1600" i="1" dirty="0" smtClean="0">
                <a:solidFill>
                  <a:schemeClr val="accent2">
                    <a:lumMod val="75000"/>
                  </a:schemeClr>
                </a:solidFill>
              </a:rPr>
              <a:t>performance         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conformità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ai risultati di ciascuno Stato membro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</a:p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UE: obiettivi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, tipologie d'intervento, requisiti di 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base; SM: interventi, regole, controlli</a:t>
            </a:r>
            <a:endParaRPr lang="it-IT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1683212" y="4797152"/>
            <a:ext cx="288032" cy="114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 flipV="1">
            <a:off x="1683212" y="5033246"/>
            <a:ext cx="288032" cy="11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</a:t>
            </a:r>
            <a:endParaRPr lang="it-IT" dirty="0"/>
          </a:p>
        </p:txBody>
      </p:sp>
      <p:sp>
        <p:nvSpPr>
          <p:cNvPr id="8" name="Callout con freccia in su 7"/>
          <p:cNvSpPr/>
          <p:nvPr/>
        </p:nvSpPr>
        <p:spPr>
          <a:xfrm>
            <a:off x="7308304" y="4701473"/>
            <a:ext cx="1656184" cy="101069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err="1" smtClean="0"/>
              <a:t>Posiz</a:t>
            </a:r>
            <a:r>
              <a:rPr lang="it-IT" sz="900" dirty="0" smtClean="0"/>
              <a:t>. Parlamento e Consiglio : </a:t>
            </a:r>
            <a:r>
              <a:rPr lang="it-IT" sz="900" dirty="0" err="1" smtClean="0"/>
              <a:t>AdG</a:t>
            </a:r>
            <a:r>
              <a:rPr lang="it-IT" sz="900" dirty="0" smtClean="0"/>
              <a:t> regionali cui l’</a:t>
            </a:r>
            <a:r>
              <a:rPr lang="it-IT" sz="900" dirty="0" err="1" smtClean="0"/>
              <a:t>Adg</a:t>
            </a:r>
            <a:r>
              <a:rPr lang="it-IT" sz="900" dirty="0" smtClean="0"/>
              <a:t> </a:t>
            </a:r>
            <a:r>
              <a:rPr lang="it-IT" sz="900" dirty="0" err="1" smtClean="0"/>
              <a:t>Naz.le</a:t>
            </a:r>
            <a:r>
              <a:rPr lang="it-IT" sz="900" dirty="0" smtClean="0"/>
              <a:t> può delegare alcune sue funzioni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9464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596336" y="2606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+mj-lt"/>
              </a:rPr>
              <a:t>Tipicità </a:t>
            </a:r>
          </a:p>
          <a:p>
            <a:r>
              <a:rPr lang="it-IT" sz="1200" b="1" dirty="0" smtClean="0">
                <a:latin typeface="+mj-lt"/>
              </a:rPr>
              <a:t>30/11/2020 </a:t>
            </a:r>
            <a:endParaRPr lang="it-IT" sz="12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23728" y="30681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PAC 2021-27 sviluppo rurale</a:t>
            </a:r>
          </a:p>
          <a:p>
            <a:pPr algn="ctr"/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</a:rPr>
              <a:t>cenni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3528" y="1123495"/>
            <a:ext cx="80140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8 </a:t>
            </a:r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«tipi di intervento</a:t>
            </a:r>
            <a:r>
              <a:rPr lang="it-IT" sz="16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it-IT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a) pagamenti per impegni in materia ambientale, clima e altri impegni di gestione;</a:t>
            </a:r>
          </a:p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b) pagamenti per vincoli naturali o altri vincoli regionali specifici;</a:t>
            </a:r>
          </a:p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c) pagamenti per svantaggi regionali specifici a causa di determinati requisiti obbligatori (es. Natura 2000, zone agricole incluse in piani di gestione bacini idrografici di cui alla direttiva quadro acque)</a:t>
            </a:r>
          </a:p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d) Investimenti (nelle imprese agricole, agroalimentari e forestali; interventi per la diversificazione aziendale; irrigazione e relative infrastrutture; servizi di base per le aree rurali; imboschimenti, ripristino potenziale produttivo a seguito di calamità naturali ecc.);</a:t>
            </a:r>
          </a:p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e) insediamento giovani agricoltori e avvio di imprese rurali;</a:t>
            </a:r>
          </a:p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f) strumenti di gestione del rischio;</a:t>
            </a:r>
          </a:p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g) Cooperazione (GO PEI, Leader, regimi di qualità, organizzazioni di produttori, azioni clima-ambiente collettive ecc.);</a:t>
            </a:r>
          </a:p>
          <a:p>
            <a:r>
              <a:rPr lang="it-IT" sz="1600" dirty="0">
                <a:solidFill>
                  <a:schemeClr val="accent2">
                    <a:lumMod val="75000"/>
                  </a:schemeClr>
                </a:solidFill>
              </a:rPr>
              <a:t>h) scambio di conoscenze e informazioni.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4522823"/>
            <a:ext cx="2261812" cy="1316850"/>
          </a:xfrm>
          <a:prstGeom prst="rect">
            <a:avLst/>
          </a:prstGeom>
        </p:spPr>
      </p:pic>
      <p:sp>
        <p:nvSpPr>
          <p:cNvPr id="6" name="Callout con freccia a sinistra 5"/>
          <p:cNvSpPr/>
          <p:nvPr/>
        </p:nvSpPr>
        <p:spPr>
          <a:xfrm>
            <a:off x="4092432" y="4471278"/>
            <a:ext cx="3719927" cy="117679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/>
              <a:t>Parlamento ha chiesto 35</a:t>
            </a:r>
            <a:r>
              <a:rPr lang="it-IT" sz="1000" dirty="0"/>
              <a:t>% del bilancio per lo sviluppo rurale alle misure legate al clima e </a:t>
            </a:r>
            <a:r>
              <a:rPr lang="it-IT" sz="1000" dirty="0" smtClean="0"/>
              <a:t>all’ambiente</a:t>
            </a:r>
          </a:p>
          <a:p>
            <a:pPr algn="ctr"/>
            <a:r>
              <a:rPr lang="it-IT" sz="1000" dirty="0" smtClean="0"/>
              <a:t>e 30</a:t>
            </a:r>
            <a:r>
              <a:rPr lang="it-IT" sz="1000" dirty="0"/>
              <a:t>% del budget dei pagamenti diretti </a:t>
            </a:r>
            <a:r>
              <a:rPr lang="it-IT" sz="1000" dirty="0" smtClean="0"/>
              <a:t>agli </a:t>
            </a:r>
            <a:r>
              <a:rPr lang="it-IT" sz="1000" dirty="0" err="1" smtClean="0"/>
              <a:t>ecoschemi</a:t>
            </a:r>
            <a:endParaRPr lang="it-IT" sz="1000" dirty="0" smtClean="0"/>
          </a:p>
          <a:p>
            <a:pPr algn="ctr"/>
            <a:r>
              <a:rPr lang="it-IT" sz="1000" dirty="0" smtClean="0"/>
              <a:t>Consiglio rispettivamente 30% e 20%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5212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596336" y="2606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+mj-lt"/>
              </a:rPr>
              <a:t>Tipicità </a:t>
            </a:r>
          </a:p>
          <a:p>
            <a:r>
              <a:rPr lang="it-IT" sz="1200" b="1" dirty="0" smtClean="0">
                <a:latin typeface="+mj-lt"/>
              </a:rPr>
              <a:t>30/11/2020 </a:t>
            </a:r>
            <a:endParaRPr lang="it-IT" sz="12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23728" y="30681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PAC 2021-27 o PAC 2023-27?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3548" y="125477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«regolamento transitorio</a:t>
            </a:r>
            <a:r>
              <a:rPr lang="it-IT" altLang="it-IT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»</a:t>
            </a:r>
            <a:r>
              <a:rPr lang="it-IT" altLang="it-IT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it-IT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Reg 581 final</a:t>
            </a:r>
            <a:r>
              <a:rPr lang="it-IT" altLang="it-IT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it-IT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del 31/10/2019 </a:t>
            </a:r>
            <a:r>
              <a:rPr lang="it-IT" altLang="it-IT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passaggio da PAC </a:t>
            </a:r>
            <a:r>
              <a:rPr lang="it-IT" altLang="it-IT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2014-20 </a:t>
            </a:r>
            <a:r>
              <a:rPr lang="it-IT" altLang="it-IT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 2021-27 : </a:t>
            </a:r>
            <a:r>
              <a:rPr lang="it-IT" altLang="it-IT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estensione PAC vigente di 2 anni</a:t>
            </a:r>
          </a:p>
          <a:p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dirty="0"/>
          </a:p>
        </p:txBody>
      </p:sp>
      <p:pic>
        <p:nvPicPr>
          <p:cNvPr id="11" name="Immagin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2349500"/>
            <a:ext cx="6232525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ità di visualizzazione grafica 4"/>
          <p:cNvSpPr/>
          <p:nvPr/>
        </p:nvSpPr>
        <p:spPr>
          <a:xfrm>
            <a:off x="5292080" y="1830641"/>
            <a:ext cx="2880320" cy="518859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/>
              <a:t>non </a:t>
            </a:r>
            <a:r>
              <a:rPr lang="it-IT" sz="900" dirty="0" smtClean="0"/>
              <a:t>ancora </a:t>
            </a:r>
            <a:r>
              <a:rPr lang="it-IT" sz="900" dirty="0"/>
              <a:t>approvato ma Parlamento e Consiglio hanno già fatto diversi «</a:t>
            </a:r>
            <a:r>
              <a:rPr lang="it-IT" sz="900" dirty="0" err="1"/>
              <a:t>triloghi</a:t>
            </a:r>
            <a:r>
              <a:rPr lang="it-IT" sz="900" dirty="0"/>
              <a:t>» </a:t>
            </a:r>
            <a:r>
              <a:rPr lang="it-IT" sz="900" dirty="0" smtClean="0"/>
              <a:t>: testo quasi definitivo</a:t>
            </a:r>
            <a:endParaRPr lang="it-IT" sz="900" dirty="0"/>
          </a:p>
        </p:txBody>
      </p:sp>
      <p:sp>
        <p:nvSpPr>
          <p:cNvPr id="8" name="Terminatore 7"/>
          <p:cNvSpPr/>
          <p:nvPr/>
        </p:nvSpPr>
        <p:spPr>
          <a:xfrm>
            <a:off x="536563" y="4581128"/>
            <a:ext cx="2595277" cy="93610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/>
              <a:t>avvio della PAC e della Politica di sviluppo rurale disallineato rispetto a quello della Politica di Coesione (FESR-FSE+-FEAMP-Fondo di Coesione </a:t>
            </a:r>
            <a:r>
              <a:rPr lang="it-IT" sz="1000" dirty="0" err="1" smtClean="0"/>
              <a:t>ecc</a:t>
            </a:r>
            <a:r>
              <a:rPr lang="it-IT" sz="1000" dirty="0" smtClean="0"/>
              <a:t>) che parte nel 2021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9255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596336" y="2606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+mj-lt"/>
              </a:rPr>
              <a:t>Tipicità </a:t>
            </a:r>
          </a:p>
          <a:p>
            <a:r>
              <a:rPr lang="it-IT" sz="1200" b="1" dirty="0" smtClean="0">
                <a:latin typeface="+mj-lt"/>
              </a:rPr>
              <a:t>30/11/2020 </a:t>
            </a:r>
            <a:endParaRPr lang="it-IT" sz="12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23728" y="30681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Le Risorse Finanziarie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3548" y="1254776"/>
            <a:ext cx="82804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Il nuovo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QFP 2021-27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della Commissione Europea di maggio 2020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aumento dotazione complessiva PAC dai 365 miliardi previsti nel 2018 a 391,4 miliardi di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€: 290,7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al primo pilastro e 100,7 per il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FEASR + 8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miliardi di € di fondi NEXT GENERATION EU per lo sviluppo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rurale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Parlamento e Consiglio hanno fatto altre controproposte (+ risorse il Parlamento – risorse il Consiglio). Il 10/11/2020 accordo preliminare Parlamento Consiglio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Si attendono documenti consolidati</a:t>
            </a:r>
            <a:endParaRPr lang="it-IT" altLang="it-IT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it-IT" altLang="it-IT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it-IT" altLang="it-IT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 passaggi principali:</a:t>
            </a:r>
          </a:p>
          <a:p>
            <a:endParaRPr lang="it-IT" altLang="it-IT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Approvazione </a:t>
            </a:r>
            <a:r>
              <a:rPr lang="it-IT" altLang="it-IT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QFP e NGEU </a:t>
            </a:r>
            <a:r>
              <a:rPr lang="it-IT" altLang="it-IT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con riparto risorse FEAGA e FEASR tra Stati Membri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Riparto risorse FEASR 2021-27 tra Stato e Regioni </a:t>
            </a:r>
            <a:r>
              <a:rPr lang="it-IT" altLang="it-IT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(2021-22 per estensione PSR vigenti / 2023-27 per misure Piano Strategico </a:t>
            </a:r>
            <a:r>
              <a:rPr lang="it-IT" altLang="it-IT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naz.le</a:t>
            </a:r>
            <a:r>
              <a:rPr lang="it-IT" altLang="it-IT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di competenza regioni)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Definizione quadro giuridico (nuovo e modifiche al «vecchio»)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Notifica </a:t>
            </a:r>
            <a:r>
              <a:rPr lang="it-IT" altLang="it-IT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modifica PSR Marche </a:t>
            </a:r>
            <a:r>
              <a:rPr lang="it-IT" altLang="it-IT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che diventa PSR 14-22 </a:t>
            </a:r>
            <a:r>
              <a:rPr lang="it-IT" altLang="it-IT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con le risorse assegnate </a:t>
            </a:r>
            <a:r>
              <a:rPr lang="it-IT" altLang="it-IT" sz="12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(fondi ordinari FEASR + fondi NGEU)</a:t>
            </a:r>
            <a:r>
              <a:rPr lang="it-IT" altLang="it-IT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e secondo le regole definite dal quadro giuridico consolidato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5" name="Unità di visualizzazione grafica 4"/>
          <p:cNvSpPr/>
          <p:nvPr/>
        </p:nvSpPr>
        <p:spPr>
          <a:xfrm>
            <a:off x="4723177" y="2689378"/>
            <a:ext cx="4067944" cy="827555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/>
              <a:t>NGEU Strategia </a:t>
            </a:r>
            <a:r>
              <a:rPr lang="it-IT" sz="900" dirty="0"/>
              <a:t>dell'Unione europea per la ripresa a </a:t>
            </a:r>
            <a:r>
              <a:rPr lang="it-IT" sz="900" dirty="0" smtClean="0"/>
              <a:t>sostegno dell'economia dopo </a:t>
            </a:r>
            <a:r>
              <a:rPr lang="it-IT" sz="900" dirty="0"/>
              <a:t>la pandemia di </a:t>
            </a:r>
            <a:r>
              <a:rPr lang="it-IT" sz="900" dirty="0" smtClean="0"/>
              <a:t>Covid-19. La proposta della Commissione (COM(2020</a:t>
            </a:r>
            <a:r>
              <a:rPr lang="it-IT" sz="900" dirty="0"/>
              <a:t>) 441 </a:t>
            </a:r>
            <a:r>
              <a:rPr lang="it-IT" sz="900" dirty="0" err="1" smtClean="0"/>
              <a:t>final</a:t>
            </a:r>
            <a:r>
              <a:rPr lang="it-IT" sz="900" dirty="0" smtClean="0"/>
              <a:t> prevedeva fino a 15 milioni di € per lo sviluppo rurale; la proposta di il reg. transitorio </a:t>
            </a:r>
            <a:r>
              <a:rPr lang="it-IT" sz="900" dirty="0" err="1" smtClean="0"/>
              <a:t>Parlam</a:t>
            </a:r>
            <a:r>
              <a:rPr lang="it-IT" sz="900" dirty="0" smtClean="0"/>
              <a:t>/Consiglio li porta a 8</a:t>
            </a:r>
            <a:endParaRPr lang="it-IT" sz="900" dirty="0"/>
          </a:p>
        </p:txBody>
      </p:sp>
      <p:sp>
        <p:nvSpPr>
          <p:cNvPr id="6" name="Callout con freccia in su 5"/>
          <p:cNvSpPr/>
          <p:nvPr/>
        </p:nvSpPr>
        <p:spPr>
          <a:xfrm>
            <a:off x="348243" y="5373216"/>
            <a:ext cx="3760206" cy="27485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/>
              <a:t>Possibili anche 2 procedure di modifica  separate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42919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596336" y="2606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+mj-lt"/>
              </a:rPr>
              <a:t>Tipicità </a:t>
            </a:r>
          </a:p>
          <a:p>
            <a:r>
              <a:rPr lang="it-IT" sz="1200" b="1" dirty="0" smtClean="0">
                <a:latin typeface="+mj-lt"/>
              </a:rPr>
              <a:t>30/11/2020 </a:t>
            </a:r>
            <a:endParaRPr lang="it-IT" sz="12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23728" y="30681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PSR 2014-22: alcune regole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1094457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dai documenti di lavoro emerge che i </a:t>
            </a:r>
            <a:r>
              <a:rPr lang="it-IT" altLang="it-IT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fondi </a:t>
            </a:r>
            <a:r>
              <a:rPr lang="it-IT" altLang="it-IT" sz="16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aggiuntivi 2021 </a:t>
            </a:r>
            <a:r>
              <a:rPr lang="it-IT" altLang="it-IT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 22 </a:t>
            </a:r>
            <a:r>
              <a:rPr lang="it-IT" altLang="it-IT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altLang="it-IT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devono 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assicurare come minimo la stessa % di risorse riservate dal PSR alle misure che concorrono al clima </a:t>
            </a:r>
            <a:r>
              <a:rPr lang="it-IT" altLang="it-IT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 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8.1-10-11-12-13 e 15 </a:t>
            </a:r>
            <a:r>
              <a:rPr lang="it-IT" altLang="it-IT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(ex art. 59 c.6 reg.1305/2013 il </a:t>
            </a:r>
            <a:r>
              <a:rPr lang="it-IT" altLang="it-IT" sz="12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min</a:t>
            </a:r>
            <a:r>
              <a:rPr lang="it-IT" altLang="it-IT" sz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era 30%)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; almeno il 5% al Leader 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 partire dal 2021 i nuovi impegni agroambientali assunti a valere della misura 10 (pagamenti agro-clima-ambiente), della misura 11 (agricoltura biologica) e della misura 14 (benessere animale) devono avere una durata </a:t>
            </a:r>
            <a:r>
              <a:rPr lang="it-IT" altLang="it-IT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max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compresa tra 1 e 3 anni; gli impegni in essere non possono essere prorogati per più di un anno </a:t>
            </a:r>
            <a:endParaRPr lang="it-IT" altLang="it-IT" sz="16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endParaRPr lang="it-IT" altLang="it-IT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it-IT" altLang="it-IT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 fondi aggiuntivi 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per i PSR da </a:t>
            </a:r>
            <a:r>
              <a:rPr lang="it-IT" altLang="it-IT" sz="1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NGEU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 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30% </a:t>
            </a:r>
            <a:r>
              <a:rPr lang="it-IT" altLang="it-IT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2021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70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% </a:t>
            </a:r>
            <a:r>
              <a:rPr lang="it-IT" altLang="it-IT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2022)</a:t>
            </a:r>
            <a:endParaRPr lang="it-IT" altLang="it-IT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altLang="it-IT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programmati 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 monitorati separatamente </a:t>
            </a:r>
            <a:endParaRPr lang="it-IT" altLang="it-IT" sz="16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altLang="it-IT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tasso 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di cofinanziamento </a:t>
            </a:r>
            <a:r>
              <a:rPr lang="it-IT" altLang="it-IT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FEASR 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massimo non </a:t>
            </a:r>
            <a:r>
              <a:rPr lang="it-IT" altLang="it-IT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si applica</a:t>
            </a:r>
            <a:r>
              <a:rPr lang="it-IT" altLang="it-IT" sz="1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(almeno </a:t>
            </a:r>
            <a:r>
              <a:rPr lang="it-IT" altLang="it-IT" sz="1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il 30% del totale contributo FEASR del programma (</a:t>
            </a:r>
            <a:r>
              <a:rPr lang="it-IT" altLang="it-IT" sz="10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ord+NGEU</a:t>
            </a:r>
            <a:r>
              <a:rPr lang="it-IT" altLang="it-IT" sz="1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) deve </a:t>
            </a:r>
            <a:r>
              <a:rPr lang="it-IT" altLang="it-IT" sz="1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comunque andare </a:t>
            </a:r>
            <a:r>
              <a:rPr lang="it-IT" altLang="it-IT" sz="1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 misure per clima art. 59 c.6 </a:t>
            </a:r>
            <a:r>
              <a:rPr lang="it-IT" altLang="it-IT" sz="1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reg.1305/2013)</a:t>
            </a:r>
            <a:endParaRPr lang="it-IT" altLang="it-IT" sz="1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altLang="it-IT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Indirizzati a misure volte a rispondere alle conseguenze della crisi COVID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altLang="it-IT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Almeno 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il 55% dei fondi dovrà supportare investimenti (M4) giovani e sviluppo delle aziende (M6) sviluppo aree rurali (M7) e cooperazione (M16)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Almeno il 37% dei fondi devono essere riservate a misure per il clima ex art. 59 c.6 reg.1305/2013 (dall’elenco manca </a:t>
            </a:r>
            <a:r>
              <a:rPr lang="it-IT" altLang="it-IT" sz="16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mis</a:t>
            </a: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. 13) al Leader e al benessere animale 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Il 4% può essere riservato all’assistenza tecnica</a:t>
            </a:r>
          </a:p>
          <a:p>
            <a:endParaRPr lang="it-IT" altLang="it-IT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631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596336" y="2606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+mj-lt"/>
              </a:rPr>
              <a:t>Tipicità </a:t>
            </a:r>
          </a:p>
          <a:p>
            <a:r>
              <a:rPr lang="it-IT" sz="1200" b="1" dirty="0" smtClean="0">
                <a:latin typeface="+mj-lt"/>
              </a:rPr>
              <a:t>30/11/2020 </a:t>
            </a:r>
            <a:endParaRPr lang="it-IT" sz="12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23728" y="30681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i tempi prevedibili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6" name="Diagramma 15"/>
          <p:cNvGraphicFramePr/>
          <p:nvPr>
            <p:extLst>
              <p:ext uri="{D42A27DB-BD31-4B8C-83A1-F6EECF244321}">
                <p14:modId xmlns:p14="http://schemas.microsoft.com/office/powerpoint/2010/main" val="2466022235"/>
              </p:ext>
            </p:extLst>
          </p:nvPr>
        </p:nvGraphicFramePr>
        <p:xfrm>
          <a:off x="179512" y="526492"/>
          <a:ext cx="8648710" cy="5121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Fumetto 3 17"/>
          <p:cNvSpPr/>
          <p:nvPr/>
        </p:nvSpPr>
        <p:spPr>
          <a:xfrm>
            <a:off x="5436096" y="3867261"/>
            <a:ext cx="2952328" cy="1121662"/>
          </a:xfrm>
          <a:prstGeom prst="wedgeEllipseCallout">
            <a:avLst>
              <a:gd name="adj1" fmla="val 18124"/>
              <a:gd name="adj2" fmla="val -682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>
                <a:solidFill>
                  <a:schemeClr val="accent1"/>
                </a:solidFill>
              </a:rPr>
              <a:t>Art. 140 del regolamento di base </a:t>
            </a:r>
            <a:r>
              <a:rPr lang="it-IT" sz="900" dirty="0" smtClean="0">
                <a:solidFill>
                  <a:schemeClr val="accent1"/>
                </a:solidFill>
              </a:rPr>
              <a:t>Piani Strategici definisce le </a:t>
            </a:r>
            <a:r>
              <a:rPr lang="it-IT" sz="900" dirty="0">
                <a:solidFill>
                  <a:schemeClr val="accent1"/>
                </a:solidFill>
              </a:rPr>
              <a:t>regole di transizione </a:t>
            </a:r>
            <a:r>
              <a:rPr lang="it-IT" sz="900" dirty="0" smtClean="0">
                <a:solidFill>
                  <a:schemeClr val="accent1"/>
                </a:solidFill>
              </a:rPr>
              <a:t>al 2023-27 ossia come e se gli impegni assunti con la programmazione 201-22 possono essere onorati col Piano strategico 2023-27</a:t>
            </a:r>
            <a:endParaRPr lang="it-IT" sz="900" dirty="0">
              <a:solidFill>
                <a:schemeClr val="accent1"/>
              </a:solidFill>
            </a:endParaRPr>
          </a:p>
        </p:txBody>
      </p:sp>
      <p:sp>
        <p:nvSpPr>
          <p:cNvPr id="19" name="Freccia a destra 18"/>
          <p:cNvSpPr/>
          <p:nvPr/>
        </p:nvSpPr>
        <p:spPr>
          <a:xfrm>
            <a:off x="197599" y="4988923"/>
            <a:ext cx="8649003" cy="659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100" dirty="0">
              <a:solidFill>
                <a:schemeClr val="accent1"/>
              </a:solidFill>
            </a:endParaRPr>
          </a:p>
          <a:p>
            <a:pPr algn="just"/>
            <a:r>
              <a:rPr lang="it-IT" sz="1100" dirty="0" smtClean="0">
                <a:solidFill>
                  <a:schemeClr val="bg1"/>
                </a:solidFill>
              </a:rPr>
              <a:t>Prosecuzione lavori </a:t>
            </a:r>
            <a:r>
              <a:rPr lang="it-IT" sz="1100" b="1" dirty="0" smtClean="0">
                <a:solidFill>
                  <a:schemeClr val="bg1"/>
                </a:solidFill>
              </a:rPr>
              <a:t>Piano </a:t>
            </a:r>
            <a:r>
              <a:rPr lang="it-IT" sz="1100" b="1" dirty="0">
                <a:solidFill>
                  <a:schemeClr val="bg1"/>
                </a:solidFill>
              </a:rPr>
              <a:t>Strategico </a:t>
            </a:r>
            <a:r>
              <a:rPr lang="it-IT" sz="1100" b="1" dirty="0" err="1" smtClean="0">
                <a:solidFill>
                  <a:schemeClr val="bg1"/>
                </a:solidFill>
              </a:rPr>
              <a:t>Naz.le</a:t>
            </a:r>
            <a:r>
              <a:rPr lang="it-IT" sz="1100" b="1" dirty="0" smtClean="0">
                <a:solidFill>
                  <a:schemeClr val="bg1"/>
                </a:solidFill>
              </a:rPr>
              <a:t> della </a:t>
            </a:r>
            <a:r>
              <a:rPr lang="it-IT" sz="1100" b="1" dirty="0">
                <a:solidFill>
                  <a:schemeClr val="bg1"/>
                </a:solidFill>
              </a:rPr>
              <a:t>PAC </a:t>
            </a:r>
            <a:r>
              <a:rPr lang="it-IT" sz="1100" b="1" dirty="0" smtClean="0">
                <a:solidFill>
                  <a:schemeClr val="bg1"/>
                </a:solidFill>
              </a:rPr>
              <a:t>23-27: </a:t>
            </a:r>
            <a:r>
              <a:rPr lang="it-IT" sz="1100" dirty="0" smtClean="0">
                <a:solidFill>
                  <a:schemeClr val="bg1"/>
                </a:solidFill>
              </a:rPr>
              <a:t>scelte 1° Pilastro </a:t>
            </a:r>
            <a:r>
              <a:rPr lang="it-IT" sz="1100" dirty="0">
                <a:solidFill>
                  <a:schemeClr val="bg1"/>
                </a:solidFill>
              </a:rPr>
              <a:t>hanno </a:t>
            </a:r>
            <a:r>
              <a:rPr lang="it-IT" sz="1100" dirty="0" smtClean="0">
                <a:solidFill>
                  <a:schemeClr val="bg1"/>
                </a:solidFill>
              </a:rPr>
              <a:t>ricadute </a:t>
            </a:r>
            <a:r>
              <a:rPr lang="it-IT" sz="1100" dirty="0">
                <a:solidFill>
                  <a:schemeClr val="bg1"/>
                </a:solidFill>
              </a:rPr>
              <a:t>sul territorio </a:t>
            </a:r>
            <a:r>
              <a:rPr lang="it-IT" sz="1100" dirty="0" err="1">
                <a:solidFill>
                  <a:schemeClr val="bg1"/>
                </a:solidFill>
              </a:rPr>
              <a:t>reg.le</a:t>
            </a:r>
            <a:r>
              <a:rPr lang="it-IT" sz="1100" dirty="0">
                <a:solidFill>
                  <a:schemeClr val="bg1"/>
                </a:solidFill>
              </a:rPr>
              <a:t> e </a:t>
            </a:r>
            <a:r>
              <a:rPr lang="it-IT" sz="1100" dirty="0" smtClean="0">
                <a:solidFill>
                  <a:schemeClr val="bg1"/>
                </a:solidFill>
              </a:rPr>
              <a:t>su </a:t>
            </a:r>
            <a:r>
              <a:rPr lang="it-IT" sz="1100" dirty="0">
                <a:solidFill>
                  <a:schemeClr val="bg1"/>
                </a:solidFill>
              </a:rPr>
              <a:t>sviluppo </a:t>
            </a:r>
            <a:r>
              <a:rPr lang="it-IT" sz="1100" dirty="0" smtClean="0">
                <a:solidFill>
                  <a:schemeClr val="bg1"/>
                </a:solidFill>
              </a:rPr>
              <a:t>rurale</a:t>
            </a:r>
            <a:r>
              <a:rPr lang="it-IT" sz="1100" dirty="0" smtClean="0">
                <a:solidFill>
                  <a:schemeClr val="accent1"/>
                </a:solidFill>
              </a:rPr>
              <a:t> </a:t>
            </a:r>
            <a:r>
              <a:rPr lang="it-IT" sz="1100" dirty="0">
                <a:solidFill>
                  <a:schemeClr val="accent1"/>
                </a:solidFill>
              </a:rPr>
              <a:t>di </a:t>
            </a:r>
            <a:r>
              <a:rPr lang="it-IT" sz="1100" dirty="0" err="1">
                <a:solidFill>
                  <a:schemeClr val="accent1"/>
                </a:solidFill>
              </a:rPr>
              <a:t>governance</a:t>
            </a:r>
            <a:endParaRPr lang="it-IT" sz="1100" dirty="0">
              <a:solidFill>
                <a:schemeClr val="accent1"/>
              </a:solidFill>
            </a:endParaRPr>
          </a:p>
          <a:p>
            <a:pPr algn="just"/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0012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596336" y="2606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+mj-lt"/>
              </a:rPr>
              <a:t>Tipicità </a:t>
            </a:r>
          </a:p>
          <a:p>
            <a:r>
              <a:rPr lang="it-IT" sz="1200" b="1" dirty="0" smtClean="0">
                <a:latin typeface="+mj-lt"/>
              </a:rPr>
              <a:t>30/11/2020 </a:t>
            </a:r>
            <a:endParaRPr lang="it-IT" sz="12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23728" y="30681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6" name="Diagramma 15"/>
          <p:cNvGraphicFramePr/>
          <p:nvPr>
            <p:extLst>
              <p:ext uri="{D42A27DB-BD31-4B8C-83A1-F6EECF244321}">
                <p14:modId xmlns:p14="http://schemas.microsoft.com/office/powerpoint/2010/main" val="2895774652"/>
              </p:ext>
            </p:extLst>
          </p:nvPr>
        </p:nvGraphicFramePr>
        <p:xfrm>
          <a:off x="179512" y="526492"/>
          <a:ext cx="8784976" cy="5121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069505" y="249075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Grazie per l’attenzione!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7EA5030786147892F03EC235C4691" ma:contentTypeVersion="12" ma:contentTypeDescription="Create a new document." ma:contentTypeScope="" ma:versionID="dc761bd344897079f7bc8a96b35c50c2">
  <xsd:schema xmlns:xsd="http://www.w3.org/2001/XMLSchema" xmlns:xs="http://www.w3.org/2001/XMLSchema" xmlns:p="http://schemas.microsoft.com/office/2006/metadata/properties" xmlns:ns2="72a07078-56ca-4514-94c0-037d64cae5a5" xmlns:ns3="e42ac312-4269-454f-a8d2-84d86590d9c4" targetNamespace="http://schemas.microsoft.com/office/2006/metadata/properties" ma:root="true" ma:fieldsID="373871f0608006fdb53623ed36f297d9" ns2:_="" ns3:_="">
    <xsd:import namespace="72a07078-56ca-4514-94c0-037d64cae5a5"/>
    <xsd:import namespace="e42ac312-4269-454f-a8d2-84d86590d9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07078-56ca-4514-94c0-037d64cae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ac312-4269-454f-a8d2-84d86590d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DDB506-BA25-4985-A31D-7AB5EB79ABC7}"/>
</file>

<file path=customXml/itemProps2.xml><?xml version="1.0" encoding="utf-8"?>
<ds:datastoreItem xmlns:ds="http://schemas.openxmlformats.org/officeDocument/2006/customXml" ds:itemID="{DC689759-BD1D-4897-B6A0-7DC4BC86319F}"/>
</file>

<file path=customXml/itemProps3.xml><?xml version="1.0" encoding="utf-8"?>
<ds:datastoreItem xmlns:ds="http://schemas.openxmlformats.org/officeDocument/2006/customXml" ds:itemID="{B616DFFB-0921-4F0B-9063-639877F8034D}"/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1206</Words>
  <Application>Microsoft Office PowerPoint</Application>
  <PresentationFormat>Presentazione su schermo (4:3)</PresentationFormat>
  <Paragraphs>113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Conti</dc:creator>
  <cp:lastModifiedBy>Sabrina Speciale</cp:lastModifiedBy>
  <cp:revision>57</cp:revision>
  <dcterms:created xsi:type="dcterms:W3CDTF">2017-02-20T13:24:14Z</dcterms:created>
  <dcterms:modified xsi:type="dcterms:W3CDTF">2020-12-01T10:06:14Z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0x0101007A07EA5030786147892F03EC235C4691</vt:lpwstr>
  </property>
</Properties>
</file>